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3" r:id="rId5"/>
  </p:sldMasterIdLst>
  <p:notesMasterIdLst>
    <p:notesMasterId r:id="rId35"/>
  </p:notesMasterIdLst>
  <p:handoutMasterIdLst>
    <p:handoutMasterId r:id="rId36"/>
  </p:handoutMasterIdLst>
  <p:sldIdLst>
    <p:sldId id="309" r:id="rId6"/>
    <p:sldId id="403" r:id="rId7"/>
    <p:sldId id="308" r:id="rId8"/>
    <p:sldId id="409" r:id="rId9"/>
    <p:sldId id="408" r:id="rId10"/>
    <p:sldId id="407" r:id="rId11"/>
    <p:sldId id="358" r:id="rId12"/>
    <p:sldId id="359" r:id="rId13"/>
    <p:sldId id="345" r:id="rId14"/>
    <p:sldId id="360" r:id="rId15"/>
    <p:sldId id="361" r:id="rId16"/>
    <p:sldId id="349" r:id="rId17"/>
    <p:sldId id="405" r:id="rId18"/>
    <p:sldId id="362" r:id="rId19"/>
    <p:sldId id="351" r:id="rId20"/>
    <p:sldId id="352" r:id="rId21"/>
    <p:sldId id="353" r:id="rId22"/>
    <p:sldId id="354" r:id="rId23"/>
    <p:sldId id="355" r:id="rId24"/>
    <p:sldId id="406" r:id="rId25"/>
    <p:sldId id="348" r:id="rId26"/>
    <p:sldId id="366" r:id="rId27"/>
    <p:sldId id="347" r:id="rId28"/>
    <p:sldId id="344" r:id="rId29"/>
    <p:sldId id="378" r:id="rId30"/>
    <p:sldId id="379" r:id="rId31"/>
    <p:sldId id="310" r:id="rId32"/>
    <p:sldId id="382" r:id="rId33"/>
    <p:sldId id="377" r:id="rId34"/>
  </p:sldIdLst>
  <p:sldSz cx="9144000" cy="6858000" type="screen4x3"/>
  <p:notesSz cx="7086600" cy="93726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0432FF"/>
    <a:srgbClr val="F1250F"/>
    <a:srgbClr val="0066CC"/>
    <a:srgbClr val="D73529"/>
    <a:srgbClr val="FDB5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233" autoAdjust="0"/>
    <p:restoredTop sz="94696" autoAdjust="0"/>
  </p:normalViewPr>
  <p:slideViewPr>
    <p:cSldViewPr>
      <p:cViewPr varScale="1">
        <p:scale>
          <a:sx n="93" d="100"/>
          <a:sy n="93" d="100"/>
        </p:scale>
        <p:origin x="208" y="6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5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544"/>
    </p:cViewPr>
  </p:sorterViewPr>
  <p:notesViewPr>
    <p:cSldViewPr>
      <p:cViewPr varScale="1">
        <p:scale>
          <a:sx n="66" d="100"/>
          <a:sy n="66" d="100"/>
        </p:scale>
        <p:origin x="0" y="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0861" cy="468630"/>
          </a:xfrm>
          <a:prstGeom prst="rect">
            <a:avLst/>
          </a:prstGeom>
        </p:spPr>
        <p:txBody>
          <a:bodyPr vert="horz" wrap="square" lIns="94030" tIns="47014" rIns="94030" bIns="47014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14102" y="1"/>
            <a:ext cx="3070861" cy="468630"/>
          </a:xfrm>
          <a:prstGeom prst="rect">
            <a:avLst/>
          </a:prstGeom>
        </p:spPr>
        <p:txBody>
          <a:bodyPr vert="horz" wrap="square" lIns="94030" tIns="47014" rIns="94030" bIns="47014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79DD3B60-7819-4580-AC6E-3BCEB0EC3C95}" type="datetime1">
              <a:rPr lang="en-US"/>
              <a:pPr>
                <a:defRPr/>
              </a:pPr>
              <a:t>10/17/23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902345"/>
            <a:ext cx="3070861" cy="468630"/>
          </a:xfrm>
          <a:prstGeom prst="rect">
            <a:avLst/>
          </a:prstGeom>
        </p:spPr>
        <p:txBody>
          <a:bodyPr vert="horz" wrap="square" lIns="94030" tIns="47014" rIns="94030" bIns="47014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14102" y="8902345"/>
            <a:ext cx="3070861" cy="468630"/>
          </a:xfrm>
          <a:prstGeom prst="rect">
            <a:avLst/>
          </a:prstGeom>
        </p:spPr>
        <p:txBody>
          <a:bodyPr vert="horz" wrap="square" lIns="94030" tIns="47014" rIns="94030" bIns="47014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6AD5B3D-8BCA-4EE0-847A-233DDD077B2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50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jpg>
</file>

<file path=ppt/media/image13.png>
</file>

<file path=ppt/media/image14.jpeg>
</file>

<file path=ppt/media/image15.jpeg>
</file>

<file path=ppt/media/image16.jpeg>
</file>

<file path=ppt/media/image17.jpg>
</file>

<file path=ppt/media/image18.jp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4.jpeg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0861" cy="468630"/>
          </a:xfrm>
          <a:prstGeom prst="rect">
            <a:avLst/>
          </a:prstGeom>
        </p:spPr>
        <p:txBody>
          <a:bodyPr vert="horz" lIns="94030" tIns="47014" rIns="94030" bIns="47014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14102" y="1"/>
            <a:ext cx="3070861" cy="468630"/>
          </a:xfrm>
          <a:prstGeom prst="rect">
            <a:avLst/>
          </a:prstGeom>
        </p:spPr>
        <p:txBody>
          <a:bodyPr vert="horz" lIns="94030" tIns="47014" rIns="94030" bIns="47014" rtlCol="0"/>
          <a:lstStyle>
            <a:lvl1pPr algn="r">
              <a:defRPr sz="1200"/>
            </a:lvl1pPr>
          </a:lstStyle>
          <a:p>
            <a:pPr>
              <a:defRPr/>
            </a:pPr>
            <a:fld id="{8ABB6B82-B001-4F7C-B514-7A1E898742BF}" type="datetimeFigureOut">
              <a:rPr lang="en-US"/>
              <a:pPr>
                <a:defRPr/>
              </a:pPr>
              <a:t>10/17/23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8563" y="701675"/>
            <a:ext cx="4689475" cy="35163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30" tIns="47014" rIns="94030" bIns="47014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661" y="4451988"/>
            <a:ext cx="5669280" cy="4217670"/>
          </a:xfrm>
          <a:prstGeom prst="rect">
            <a:avLst/>
          </a:prstGeom>
        </p:spPr>
        <p:txBody>
          <a:bodyPr vert="horz" lIns="94030" tIns="47014" rIns="94030" bIns="47014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902345"/>
            <a:ext cx="3070861" cy="468630"/>
          </a:xfrm>
          <a:prstGeom prst="rect">
            <a:avLst/>
          </a:prstGeom>
        </p:spPr>
        <p:txBody>
          <a:bodyPr vert="horz" lIns="94030" tIns="47014" rIns="94030" bIns="47014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14102" y="8902345"/>
            <a:ext cx="3070861" cy="468630"/>
          </a:xfrm>
          <a:prstGeom prst="rect">
            <a:avLst/>
          </a:prstGeom>
        </p:spPr>
        <p:txBody>
          <a:bodyPr vert="horz" lIns="94030" tIns="47014" rIns="94030" bIns="47014" rtlCol="0" anchor="b"/>
          <a:lstStyle>
            <a:lvl1pPr algn="r">
              <a:defRPr sz="1200"/>
            </a:lvl1pPr>
          </a:lstStyle>
          <a:p>
            <a:pPr>
              <a:defRPr/>
            </a:pPr>
            <a:fld id="{D1FEC384-73F6-4CB0-8B58-CE90DD7CF4A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5075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4931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9841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117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8769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84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4939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219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112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753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408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569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751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48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211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959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704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rady_logo_full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9000" y="6370638"/>
            <a:ext cx="1676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4" descr="ottersonColor_1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762000" y="0"/>
            <a:ext cx="3922713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4044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3200400" y="1143000"/>
            <a:ext cx="4953000" cy="2667000"/>
          </a:xfrm>
        </p:spPr>
        <p:txBody>
          <a:bodyPr/>
          <a:lstStyle>
            <a:lvl1pPr>
              <a:defRPr sz="2800" b="1" i="0">
                <a:solidFill>
                  <a:srgbClr val="284794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4045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3200400" y="4419600"/>
            <a:ext cx="5029200" cy="762000"/>
          </a:xfrm>
        </p:spPr>
        <p:txBody>
          <a:bodyPr/>
          <a:lstStyle>
            <a:lvl1pPr marL="0" indent="0">
              <a:buFontTx/>
              <a:buNone/>
              <a:defRPr sz="2000" b="0" i="0">
                <a:solidFill>
                  <a:srgbClr val="284794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381000"/>
            <a:ext cx="1885950" cy="5745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381000"/>
            <a:ext cx="5505450" cy="5745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1143000"/>
            <a:ext cx="36957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1100" y="1143000"/>
            <a:ext cx="36957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381000"/>
            <a:ext cx="7543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143000"/>
            <a:ext cx="7543800" cy="49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28" name="Picture 8" descr="rady_logo_full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239000" y="6370638"/>
            <a:ext cx="1676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12" descr="otterson_side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-609600" y="-1588"/>
            <a:ext cx="1508125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/>
          <a:ea typeface="ＭＳ Ｐゴシック" charset="-128"/>
          <a:cs typeface="Calibri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6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95400" y="304800"/>
            <a:ext cx="7848600" cy="20574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solidFill>
                  <a:srgbClr val="0066CC"/>
                </a:solidFill>
                <a:latin typeface="+mj-lt"/>
                <a:cs typeface="Calibri" charset="0"/>
              </a:rPr>
              <a:t>The Rady School of Management</a:t>
            </a:r>
            <a:br>
              <a:rPr lang="en-US" sz="3600" dirty="0">
                <a:latin typeface="+mj-lt"/>
                <a:cs typeface="Calibri" charset="0"/>
              </a:rPr>
            </a:br>
            <a:endParaRPr lang="en-US" sz="3200" b="0" dirty="0">
              <a:latin typeface="+mj-lt"/>
              <a:cs typeface="Calibri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05000" y="1600200"/>
            <a:ext cx="6934200" cy="28194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3000" dirty="0">
                <a:solidFill>
                  <a:srgbClr val="0066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MGT 167 </a:t>
            </a:r>
            <a:r>
              <a:rPr lang="en-US" sz="3000" dirty="0">
                <a:solidFill>
                  <a:srgbClr val="0066CC"/>
                </a:solidFill>
                <a:latin typeface="Omnes_GirlScouts ExtraLight" pitchFamily="50" charset="0"/>
                <a:cs typeface="Arial" panose="020B0604020202020204" pitchFamily="34" charset="0"/>
              </a:rPr>
              <a:t>•  </a:t>
            </a:r>
            <a:r>
              <a:rPr lang="en-US" sz="3000" dirty="0">
                <a:solidFill>
                  <a:srgbClr val="0066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Fall 2023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b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 Entrepreneurship: </a:t>
            </a:r>
            <a:br>
              <a:rPr lang="en-US" sz="3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Doing Well by Doing Good </a:t>
            </a:r>
          </a:p>
          <a:p>
            <a:pPr algn="ctr" eaLnBrk="1" hangingPunct="1">
              <a:defRPr/>
            </a:pPr>
            <a:endParaRPr lang="en-US" sz="35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Wednesday, Oct. 18</a:t>
            </a:r>
            <a:endParaRPr lang="en-US" b="1" dirty="0">
              <a:latin typeface="+mn-lt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874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879" y="609600"/>
            <a:ext cx="7543800" cy="609600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rgbClr val="0066CC"/>
                </a:solidFill>
                <a:latin typeface="+mn-lt"/>
              </a:rPr>
              <a:t>Networking skills</a:t>
            </a:r>
            <a:br>
              <a:rPr lang="en-US" sz="4400" dirty="0">
                <a:solidFill>
                  <a:srgbClr val="0066CC"/>
                </a:solidFill>
                <a:latin typeface="+mn-lt"/>
              </a:rPr>
            </a:br>
            <a:endParaRPr lang="en-US" sz="4400" dirty="0">
              <a:solidFill>
                <a:srgbClr val="0066CC"/>
              </a:solidFill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97479" y="1066800"/>
            <a:ext cx="7315200" cy="587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2800" b="1" dirty="0"/>
              <a:t>Still useful</a:t>
            </a:r>
          </a:p>
          <a:p>
            <a:pPr marL="914400" eaLnBrk="1" hangingPunct="1">
              <a:spcAft>
                <a:spcPts val="1800"/>
              </a:spcAft>
              <a:buNone/>
              <a:defRPr/>
            </a:pPr>
            <a:r>
              <a:rPr lang="en-US" sz="2800" b="1" dirty="0"/>
              <a:t>Family and friends</a:t>
            </a:r>
          </a:p>
          <a:p>
            <a:pPr marL="914400" eaLnBrk="1" hangingPunct="1">
              <a:spcAft>
                <a:spcPts val="1800"/>
              </a:spcAft>
              <a:buNone/>
              <a:defRPr/>
            </a:pPr>
            <a:r>
              <a:rPr lang="en-US" sz="2800" b="1" dirty="0"/>
              <a:t>Service clubs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2800" b="1" dirty="0"/>
              <a:t>	Associations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2800" b="1" dirty="0"/>
              <a:t>	Social events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2800" b="1" dirty="0"/>
              <a:t>	Houses of worship 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2800" b="1" dirty="0"/>
              <a:t>	Your Professors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2800" b="1" dirty="0"/>
              <a:t>	Your UC San Diego classmates!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3200" b="1" dirty="0"/>
              <a:t>	</a:t>
            </a:r>
            <a:endParaRPr lang="en-US" sz="28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286000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464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879" y="609600"/>
            <a:ext cx="7543800" cy="609600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rgbClr val="0066CC"/>
                </a:solidFill>
                <a:latin typeface="+mn-lt"/>
              </a:rPr>
              <a:t>Networking skills</a:t>
            </a:r>
            <a:br>
              <a:rPr lang="en-US" sz="4400" dirty="0">
                <a:solidFill>
                  <a:srgbClr val="0066CC"/>
                </a:solidFill>
                <a:latin typeface="+mn-lt"/>
              </a:rPr>
            </a:br>
            <a:endParaRPr lang="en-US" sz="4400" dirty="0">
              <a:solidFill>
                <a:srgbClr val="0066CC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8879" y="1191883"/>
            <a:ext cx="8387750" cy="4983163"/>
          </a:xfrm>
        </p:spPr>
        <p:txBody>
          <a:bodyPr/>
          <a:lstStyle/>
          <a:p>
            <a:pPr marL="60325" indent="0" algn="ctr" eaLnBrk="1" hangingPunct="1">
              <a:spcAft>
                <a:spcPts val="0"/>
              </a:spcAft>
              <a:buNone/>
              <a:defRPr/>
            </a:pPr>
            <a:r>
              <a:rPr lang="en-US" sz="3500" b="1" dirty="0">
                <a:latin typeface="+mn-lt"/>
              </a:rPr>
              <a:t>A handwritten note </a:t>
            </a:r>
          </a:p>
          <a:p>
            <a:pPr marL="60325" indent="0" algn="ctr" eaLnBrk="1" hangingPunct="1">
              <a:spcAft>
                <a:spcPts val="0"/>
              </a:spcAft>
              <a:buNone/>
              <a:defRPr/>
            </a:pPr>
            <a:r>
              <a:rPr lang="en-US" sz="3500" b="1" dirty="0">
                <a:latin typeface="+mn-lt"/>
              </a:rPr>
              <a:t>can trump all!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3118352"/>
            <a:ext cx="4610100" cy="30566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737">
            <a:off x="6375725" y="3181021"/>
            <a:ext cx="1933594" cy="24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565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543800" cy="8382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400" dirty="0">
                <a:solidFill>
                  <a:srgbClr val="0066CC"/>
                </a:solidFill>
                <a:latin typeface="+mj-lt"/>
                <a:cs typeface="Calibri" charset="0"/>
              </a:rPr>
              <a:t>Networking exercise</a:t>
            </a:r>
            <a:br>
              <a:rPr lang="en-US" sz="2800" dirty="0">
                <a:solidFill>
                  <a:srgbClr val="0066CC"/>
                </a:solidFill>
                <a:latin typeface="+mj-lt"/>
                <a:cs typeface="Calibri" charset="0"/>
              </a:rPr>
            </a:br>
            <a:r>
              <a:rPr lang="en-US" sz="2800" dirty="0">
                <a:solidFill>
                  <a:srgbClr val="00B050"/>
                </a:solidFill>
                <a:latin typeface="+mj-lt"/>
                <a:cs typeface="Calibri" charset="0"/>
              </a:rPr>
              <a:t>Class essay due Wednesday, 22 Nov.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90600" y="1447800"/>
            <a:ext cx="7696200" cy="4876800"/>
          </a:xfrm>
        </p:spPr>
        <p:txBody>
          <a:bodyPr/>
          <a:lstStyle/>
          <a:p>
            <a:r>
              <a:rPr lang="en-US" sz="2400" b="1" dirty="0">
                <a:latin typeface="+mj-lt"/>
              </a:rPr>
              <a:t>Your journal is your essay </a:t>
            </a:r>
          </a:p>
          <a:p>
            <a:r>
              <a:rPr lang="en-US" sz="2400" b="1" dirty="0"/>
              <a:t>In-person interview with someone </a:t>
            </a:r>
            <a:r>
              <a:rPr lang="en-US" sz="2400" b="1" u="sng" dirty="0">
                <a:solidFill>
                  <a:srgbClr val="FF0000"/>
                </a:solidFill>
              </a:rPr>
              <a:t>you don’t already know</a:t>
            </a:r>
          </a:p>
          <a:p>
            <a:pPr marL="1198563" lvl="1">
              <a:buFont typeface="Arial" panose="020B0604020202020204" pitchFamily="34" charset="0"/>
              <a:buChar char="•"/>
            </a:pPr>
            <a:r>
              <a:rPr lang="en-US" sz="2400" b="1" dirty="0"/>
              <a:t>Author, philanthropist, celebrity, your choice</a:t>
            </a:r>
          </a:p>
          <a:p>
            <a:pPr marL="1198563" lvl="1">
              <a:buFont typeface="Arial" panose="020B0604020202020204" pitchFamily="34" charset="0"/>
              <a:buChar char="•"/>
            </a:pPr>
            <a:r>
              <a:rPr lang="en-US" sz="2400" b="1" dirty="0"/>
              <a:t>Social Entrepreneur from readings </a:t>
            </a:r>
            <a:r>
              <a:rPr lang="en-US" sz="1200" b="1" dirty="0"/>
              <a:t>Bert W</a:t>
            </a:r>
          </a:p>
          <a:p>
            <a:pPr marL="912813" lvl="1" indent="0">
              <a:buNone/>
            </a:pPr>
            <a:r>
              <a:rPr lang="en-US" sz="2400" b="1" dirty="0"/>
              <a:t> WSJ reporter</a:t>
            </a:r>
          </a:p>
          <a:p>
            <a:pPr marL="912813" lvl="1" indent="0">
              <a:buNone/>
            </a:pPr>
            <a:r>
              <a:rPr lang="en-US" sz="2400" b="1" dirty="0"/>
              <a:t> Rotary magazine, SDBJ Book of Lists </a:t>
            </a:r>
          </a:p>
          <a:p>
            <a:pPr marL="1084263" lvl="1" indent="-171450"/>
            <a:endParaRPr lang="en-US" sz="1200" b="1" dirty="0">
              <a:latin typeface="+mj-lt"/>
            </a:endParaRPr>
          </a:p>
          <a:p>
            <a:r>
              <a:rPr lang="en-US" sz="2400" b="1" dirty="0">
                <a:solidFill>
                  <a:srgbClr val="C00000"/>
                </a:solidFill>
                <a:latin typeface="+mj-lt"/>
              </a:rPr>
              <a:t>Zoom interviews must be approved in advance</a:t>
            </a:r>
          </a:p>
          <a:p>
            <a:r>
              <a:rPr lang="en-US" sz="2400" b="1" dirty="0">
                <a:latin typeface="+mj-lt"/>
              </a:rPr>
              <a:t>NTE 2 pages (+attachments, screen shots OK)</a:t>
            </a:r>
          </a:p>
          <a:p>
            <a:r>
              <a:rPr lang="en-US" sz="2400" b="1" dirty="0">
                <a:latin typeface="+mj-lt"/>
              </a:rPr>
              <a:t>15% grade (term paper)</a:t>
            </a:r>
          </a:p>
          <a:p>
            <a:pPr marL="912813" lvl="1" indent="0">
              <a:buNone/>
            </a:pPr>
            <a:endParaRPr lang="en-US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59904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381000"/>
            <a:ext cx="7543800" cy="8382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400" dirty="0">
                <a:solidFill>
                  <a:srgbClr val="0066CC"/>
                </a:solidFill>
                <a:latin typeface="+mj-lt"/>
                <a:cs typeface="Calibri" charset="0"/>
              </a:rPr>
              <a:t>Networking exercise</a:t>
            </a:r>
            <a:br>
              <a:rPr lang="en-US" sz="2800" dirty="0">
                <a:solidFill>
                  <a:srgbClr val="0066CC"/>
                </a:solidFill>
                <a:latin typeface="+mj-lt"/>
                <a:cs typeface="Calibri" charset="0"/>
              </a:rPr>
            </a:br>
            <a:r>
              <a:rPr lang="en-US" sz="2800" dirty="0">
                <a:solidFill>
                  <a:srgbClr val="00B050"/>
                </a:solidFill>
                <a:cs typeface="Calibri" charset="0"/>
              </a:rPr>
              <a:t>Class essay due Wednesday, 22 Nov</a:t>
            </a:r>
            <a:endParaRPr lang="en-US" sz="2800" dirty="0">
              <a:solidFill>
                <a:srgbClr val="00B050"/>
              </a:solidFill>
              <a:latin typeface="+mj-lt"/>
              <a:cs typeface="Calibri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143000" y="1600200"/>
            <a:ext cx="7924800" cy="4724400"/>
          </a:xfrm>
        </p:spPr>
        <p:txBody>
          <a:bodyPr/>
          <a:lstStyle/>
          <a:p>
            <a:r>
              <a:rPr lang="en-US" sz="3200" b="1" dirty="0"/>
              <a:t>Thank you note, stamped ready to post</a:t>
            </a:r>
          </a:p>
          <a:p>
            <a:r>
              <a:rPr lang="en-US" sz="3200" b="1" dirty="0"/>
              <a:t>Sample essays (rubric) posted in Canvas</a:t>
            </a:r>
          </a:p>
          <a:p>
            <a:r>
              <a:rPr lang="en-US" sz="3200" b="1" dirty="0"/>
              <a:t>Pre-approval to partner with classmate, submit same paper </a:t>
            </a:r>
          </a:p>
          <a:p>
            <a:r>
              <a:rPr lang="en-US" sz="3200" b="1" dirty="0">
                <a:solidFill>
                  <a:srgbClr val="C00000"/>
                </a:solidFill>
              </a:rPr>
              <a:t>Goal: Establish a relationship with someone who inspires, interests you</a:t>
            </a:r>
          </a:p>
          <a:p>
            <a:r>
              <a:rPr lang="en-US" sz="3200" b="1" dirty="0">
                <a:solidFill>
                  <a:srgbClr val="C00000"/>
                </a:solidFill>
              </a:rPr>
              <a:t>Get out of your comfort Zone</a:t>
            </a:r>
          </a:p>
          <a:p>
            <a:pPr marL="912813" lvl="1" indent="0">
              <a:buNone/>
            </a:pPr>
            <a:endParaRPr lang="en-US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2253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64683-DE65-BC4C-B50A-0349A0054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2400"/>
            <a:ext cx="7620000" cy="533400"/>
          </a:xfrm>
        </p:spPr>
        <p:txBody>
          <a:bodyPr/>
          <a:lstStyle/>
          <a:p>
            <a:pPr algn="ctr"/>
            <a:r>
              <a:rPr lang="en-US" sz="4000" dirty="0"/>
              <a:t>Term Paper grades </a:t>
            </a:r>
            <a:r>
              <a:rPr lang="en-US" dirty="0"/>
              <a:t>(previous classes)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F463A-F150-B945-A0BA-3A593E858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685800"/>
            <a:ext cx="7543800" cy="54403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  <a:p>
            <a:pPr lvl="1"/>
            <a:r>
              <a:rPr lang="en-US" sz="2000" dirty="0"/>
              <a:t>Early start</a:t>
            </a:r>
          </a:p>
          <a:p>
            <a:pPr lvl="1"/>
            <a:r>
              <a:rPr lang="en-US" sz="2000" dirty="0"/>
              <a:t>Ambitious goal “Dream Big”</a:t>
            </a:r>
          </a:p>
          <a:p>
            <a:pPr lvl="1"/>
            <a:r>
              <a:rPr lang="en-US" sz="2000" dirty="0"/>
              <a:t>Overcome obstacles</a:t>
            </a:r>
          </a:p>
          <a:p>
            <a:pPr lvl="1"/>
            <a:r>
              <a:rPr lang="en-US" sz="2000" dirty="0"/>
              <a:t>Face-to-face interview</a:t>
            </a:r>
          </a:p>
          <a:p>
            <a:r>
              <a:rPr lang="en-US" b="1" dirty="0">
                <a:solidFill>
                  <a:srgbClr val="FF0000"/>
                </a:solidFill>
              </a:rPr>
              <a:t>B</a:t>
            </a:r>
          </a:p>
          <a:p>
            <a:pPr lvl="1"/>
            <a:r>
              <a:rPr lang="en-US" sz="2000" dirty="0"/>
              <a:t>Not a stretch</a:t>
            </a:r>
          </a:p>
          <a:p>
            <a:pPr lvl="1"/>
            <a:r>
              <a:rPr lang="en-US" sz="2000" dirty="0"/>
              <a:t>Zoom when you could have met in person</a:t>
            </a:r>
          </a:p>
          <a:p>
            <a:r>
              <a:rPr lang="en-US" b="1" dirty="0">
                <a:solidFill>
                  <a:srgbClr val="FF0000"/>
                </a:solidFill>
              </a:rPr>
              <a:t>C</a:t>
            </a:r>
          </a:p>
          <a:p>
            <a:pPr lvl="1"/>
            <a:r>
              <a:rPr lang="en-US" sz="2000" dirty="0"/>
              <a:t>Success, but reliance on e-mail</a:t>
            </a:r>
          </a:p>
          <a:p>
            <a:pPr lvl="1"/>
            <a:r>
              <a:rPr lang="en-US" sz="2000" dirty="0"/>
              <a:t>No thank you note, evidence of interview</a:t>
            </a:r>
          </a:p>
          <a:p>
            <a:pPr marL="457200" lvl="1" indent="0" algn="ctr">
              <a:buNone/>
            </a:pPr>
            <a:r>
              <a:rPr lang="en-US" sz="4000" b="1" dirty="0">
                <a:solidFill>
                  <a:srgbClr val="FF0000"/>
                </a:solidFill>
              </a:rPr>
              <a:t>#1 reason for lower grade… </a:t>
            </a:r>
          </a:p>
          <a:p>
            <a:pPr marL="457200" lvl="1" indent="0" algn="ctr">
              <a:buNone/>
            </a:pPr>
            <a:r>
              <a:rPr lang="en-US" sz="4000" b="1" dirty="0">
                <a:solidFill>
                  <a:srgbClr val="FF0000"/>
                </a:solidFill>
              </a:rPr>
              <a:t>procrastination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F91089-6EBF-F24B-ADCB-EDCFB49C5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016" y="1368568"/>
            <a:ext cx="3185984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08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609600"/>
            <a:ext cx="7772400" cy="6096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400" dirty="0">
                <a:solidFill>
                  <a:srgbClr val="0066CC"/>
                </a:solidFill>
                <a:latin typeface="+mj-lt"/>
                <a:cs typeface="Calibri" charset="0"/>
              </a:rPr>
              <a:t>Networking … the cold call</a:t>
            </a:r>
            <a:br>
              <a:rPr lang="en-US" sz="3200" dirty="0">
                <a:solidFill>
                  <a:srgbClr val="0066CC"/>
                </a:solidFill>
                <a:latin typeface="+mj-lt"/>
                <a:cs typeface="Calibri" charset="0"/>
              </a:rPr>
            </a:br>
            <a:endParaRPr lang="en-US" sz="3200" dirty="0">
              <a:solidFill>
                <a:srgbClr val="0066CC"/>
              </a:solidFill>
              <a:latin typeface="+mj-lt"/>
              <a:cs typeface="Calibri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00200" y="1143000"/>
            <a:ext cx="6858000" cy="399256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+mj-lt"/>
              </a:rPr>
              <a:t>“Soliciting business from a customer (prospect, potential financial supporter) without any prior contact from the caller (salesperson).” </a:t>
            </a:r>
          </a:p>
          <a:p>
            <a:pPr marL="0" indent="0">
              <a:buNone/>
            </a:pPr>
            <a:r>
              <a:rPr lang="en-US" b="1" dirty="0">
                <a:latin typeface="+mj-lt"/>
              </a:rPr>
              <a:t>Generally referred to as an over the phone process… telemarketing…</a:t>
            </a:r>
            <a:br>
              <a:rPr lang="en-US" b="1" dirty="0">
                <a:latin typeface="+mj-lt"/>
              </a:rPr>
            </a:br>
            <a:r>
              <a:rPr lang="en-US" b="1" dirty="0">
                <a:latin typeface="+mj-lt"/>
              </a:rPr>
              <a:t>door-to-door.”</a:t>
            </a:r>
          </a:p>
          <a:p>
            <a:endParaRPr lang="en-US" b="1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3914588"/>
            <a:ext cx="3657600" cy="271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861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199" y="381000"/>
            <a:ext cx="7493479" cy="838200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rgbClr val="0066CC"/>
                </a:solidFill>
                <a:latin typeface="+mn-lt"/>
              </a:rPr>
              <a:t>Steps in a successful </a:t>
            </a:r>
            <a:br>
              <a:rPr lang="en-US" sz="4400" dirty="0">
                <a:solidFill>
                  <a:srgbClr val="0066CC"/>
                </a:solidFill>
                <a:latin typeface="+mn-lt"/>
              </a:rPr>
            </a:br>
            <a:r>
              <a:rPr lang="en-US" sz="4400" dirty="0">
                <a:solidFill>
                  <a:srgbClr val="0066CC"/>
                </a:solidFill>
                <a:latin typeface="+mn-lt"/>
              </a:rPr>
              <a:t>cold call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8879" y="1676400"/>
            <a:ext cx="7543800" cy="4983163"/>
          </a:xfrm>
        </p:spPr>
        <p:txBody>
          <a:bodyPr/>
          <a:lstStyle/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>
                <a:latin typeface="+mj-lt"/>
              </a:rPr>
              <a:t>Navigate the 6-degrees of separation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>
                <a:latin typeface="+mj-lt"/>
              </a:rPr>
              <a:t>Appropriate use of “name dropping”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>
                <a:latin typeface="+mj-lt"/>
              </a:rPr>
              <a:t>The “soft ask” (e-mail, LinkedIn, visuals)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>
                <a:latin typeface="+mj-lt"/>
              </a:rPr>
              <a:t>Honor the prospect’s time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>
                <a:latin typeface="+mj-lt"/>
              </a:rPr>
              <a:t>Goal of the cold call: Get the appointment!  (75% rule)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8464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609600"/>
            <a:ext cx="7543800" cy="6096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400" dirty="0">
                <a:solidFill>
                  <a:srgbClr val="0066CC"/>
                </a:solidFill>
                <a:latin typeface="+mj-lt"/>
                <a:cs typeface="Calibri" charset="0"/>
              </a:rPr>
              <a:t>Networking … the cold call</a:t>
            </a:r>
            <a:br>
              <a:rPr lang="en-US" sz="2800" dirty="0">
                <a:solidFill>
                  <a:srgbClr val="0066CC"/>
                </a:solidFill>
                <a:latin typeface="+mj-lt"/>
                <a:cs typeface="Calibri" charset="0"/>
              </a:rPr>
            </a:br>
            <a:endParaRPr lang="en-US" sz="2800" dirty="0">
              <a:solidFill>
                <a:srgbClr val="0066CC"/>
              </a:solidFill>
              <a:latin typeface="+mj-lt"/>
              <a:cs typeface="Calibri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638827"/>
            <a:ext cx="8686800" cy="4876800"/>
          </a:xfrm>
        </p:spPr>
        <p:txBody>
          <a:bodyPr/>
          <a:lstStyle/>
          <a:p>
            <a:pPr marL="0" indent="0" algn="ctr">
              <a:buNone/>
            </a:pPr>
            <a:br>
              <a:rPr lang="en-US" b="1" dirty="0">
                <a:latin typeface="+mj-lt"/>
              </a:rPr>
            </a:br>
            <a:r>
              <a:rPr lang="en-US" b="1" dirty="0">
                <a:latin typeface="+mj-lt"/>
              </a:rPr>
              <a:t>“The Cold Call is an essential </a:t>
            </a:r>
          </a:p>
          <a:p>
            <a:pPr marL="0" indent="0" algn="ctr">
              <a:buNone/>
            </a:pPr>
            <a:r>
              <a:rPr lang="en-US" b="1" dirty="0">
                <a:latin typeface="+mj-lt"/>
              </a:rPr>
              <a:t>business skill. </a:t>
            </a:r>
          </a:p>
          <a:p>
            <a:pPr marL="0" indent="0" algn="ctr">
              <a:buNone/>
            </a:pPr>
            <a:r>
              <a:rPr lang="en-US" sz="3200" b="1" dirty="0">
                <a:latin typeface="+mj-lt"/>
              </a:rPr>
              <a:t>Cold Calling is a life skill. </a:t>
            </a:r>
          </a:p>
          <a:p>
            <a:pPr marL="0" indent="0" algn="ctr">
              <a:buNone/>
            </a:pPr>
            <a:r>
              <a:rPr lang="en-US" sz="3200" b="1" dirty="0">
                <a:latin typeface="+mj-lt"/>
              </a:rPr>
              <a:t>Master it.”</a:t>
            </a:r>
          </a:p>
          <a:p>
            <a:pPr marL="0" indent="0">
              <a:buNone/>
            </a:pPr>
            <a:endParaRPr lang="en-US" sz="3200" b="1" dirty="0">
              <a:latin typeface="+mj-lt"/>
            </a:endParaRPr>
          </a:p>
          <a:p>
            <a:pPr marL="0" indent="0">
              <a:buNone/>
            </a:pPr>
            <a:endParaRPr lang="en-US" sz="4000" b="1" dirty="0">
              <a:latin typeface="+mj-lt"/>
            </a:endParaRPr>
          </a:p>
          <a:p>
            <a:pPr marL="0" indent="0" algn="r">
              <a:buNone/>
            </a:pPr>
            <a:endParaRPr lang="en-US" sz="2400" b="1" dirty="0">
              <a:solidFill>
                <a:srgbClr val="FF0000"/>
              </a:solidFill>
              <a:latin typeface="+mj-lt"/>
            </a:endParaRPr>
          </a:p>
          <a:p>
            <a:pPr marL="0" indent="0" algn="r">
              <a:buNone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Jo Dee C. Jacob</a:t>
            </a:r>
          </a:p>
          <a:p>
            <a:pPr marL="0" indent="0" algn="r">
              <a:buNone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Captain, USN (ret.)</a:t>
            </a:r>
          </a:p>
          <a:p>
            <a:pPr marL="0" indent="0" algn="r">
              <a:buNone/>
            </a:pPr>
            <a:r>
              <a:rPr lang="en-US" sz="2400" b="1" dirty="0">
                <a:solidFill>
                  <a:srgbClr val="0070C0"/>
                </a:solidFill>
                <a:latin typeface="+mn-lt"/>
              </a:rPr>
              <a:t>Officer Recruiter 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of the Year</a:t>
            </a:r>
          </a:p>
          <a:p>
            <a:pPr algn="r"/>
            <a:endParaRPr lang="en-US" b="1" dirty="0">
              <a:solidFill>
                <a:srgbClr val="FF0000"/>
              </a:solidFill>
              <a:latin typeface="+mj-lt"/>
            </a:endParaRPr>
          </a:p>
          <a:p>
            <a:pPr marL="0" indent="0">
              <a:buNone/>
            </a:pPr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657600"/>
            <a:ext cx="2132153" cy="291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661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609600"/>
            <a:ext cx="7848600" cy="6096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400" dirty="0">
                <a:solidFill>
                  <a:srgbClr val="0066CC"/>
                </a:solidFill>
                <a:latin typeface="+mj-lt"/>
                <a:cs typeface="Calibri" charset="0"/>
              </a:rPr>
              <a:t>Networking … the cold call</a:t>
            </a:r>
            <a:br>
              <a:rPr lang="en-US" sz="4400" dirty="0">
                <a:solidFill>
                  <a:srgbClr val="0066CC"/>
                </a:solidFill>
                <a:latin typeface="+mj-lt"/>
                <a:cs typeface="Calibri" charset="0"/>
              </a:rPr>
            </a:br>
            <a:endParaRPr lang="en-US" sz="4400" dirty="0">
              <a:solidFill>
                <a:srgbClr val="0066CC"/>
              </a:solidFill>
              <a:latin typeface="+mj-lt"/>
              <a:cs typeface="Calibri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0" y="1524000"/>
            <a:ext cx="7239000" cy="4495800"/>
          </a:xfrm>
        </p:spPr>
        <p:txBody>
          <a:bodyPr/>
          <a:lstStyle/>
          <a:p>
            <a:pPr marL="0" indent="0">
              <a:buNone/>
            </a:pPr>
            <a:r>
              <a:rPr lang="en-US" sz="4800" b="1" dirty="0">
                <a:solidFill>
                  <a:srgbClr val="C00000"/>
                </a:solidFill>
                <a:latin typeface="+mj-lt"/>
              </a:rPr>
              <a:t>“Make them get out of their comfort zones.”</a:t>
            </a:r>
          </a:p>
          <a:p>
            <a:pPr marL="0" indent="0">
              <a:buNone/>
            </a:pPr>
            <a:endParaRPr lang="en-US" sz="4800" b="1" dirty="0">
              <a:latin typeface="+mj-lt"/>
            </a:endParaRPr>
          </a:p>
          <a:p>
            <a:pPr marL="0" indent="0" algn="r">
              <a:buNone/>
            </a:pPr>
            <a:r>
              <a:rPr lang="en-US" b="1" dirty="0">
                <a:latin typeface="+mj-lt"/>
              </a:rPr>
              <a:t>C. Clark Jordan, Ph.D.</a:t>
            </a:r>
          </a:p>
          <a:p>
            <a:pPr marL="0" indent="0" algn="r">
              <a:buNone/>
            </a:pPr>
            <a:r>
              <a:rPr lang="en-US" b="1" dirty="0">
                <a:latin typeface="+mj-lt"/>
              </a:rPr>
              <a:t>Assistant Dean</a:t>
            </a:r>
          </a:p>
          <a:p>
            <a:pPr marL="0" indent="0" algn="r">
              <a:buNone/>
            </a:pPr>
            <a:r>
              <a:rPr lang="en-US" b="1" dirty="0" err="1">
                <a:latin typeface="+mj-lt"/>
              </a:rPr>
              <a:t>Rady</a:t>
            </a:r>
            <a:r>
              <a:rPr lang="en-US" b="1" dirty="0">
                <a:latin typeface="+mj-lt"/>
              </a:rPr>
              <a:t> School of Management</a:t>
            </a:r>
          </a:p>
          <a:p>
            <a:pPr marL="0" indent="0">
              <a:buNone/>
            </a:pPr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276600"/>
            <a:ext cx="22860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15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199" y="381000"/>
            <a:ext cx="7493479" cy="838200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rgbClr val="0066CC"/>
                </a:solidFill>
                <a:latin typeface="+mn-lt"/>
              </a:rPr>
              <a:t>Steps in a successful </a:t>
            </a:r>
            <a:br>
              <a:rPr lang="en-US" sz="4400" dirty="0">
                <a:solidFill>
                  <a:srgbClr val="0066CC"/>
                </a:solidFill>
                <a:latin typeface="+mn-lt"/>
              </a:rPr>
            </a:br>
            <a:r>
              <a:rPr lang="en-US" sz="4400" dirty="0">
                <a:solidFill>
                  <a:srgbClr val="0066CC"/>
                </a:solidFill>
                <a:latin typeface="+mn-lt"/>
              </a:rPr>
              <a:t>cold call</a:t>
            </a:r>
          </a:p>
        </p:txBody>
      </p:sp>
      <p:sp>
        <p:nvSpPr>
          <p:cNvPr id="4" name="Rectangle 3"/>
          <p:cNvSpPr/>
          <p:nvPr/>
        </p:nvSpPr>
        <p:spPr>
          <a:xfrm>
            <a:off x="1447800" y="1828800"/>
            <a:ext cx="7162800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3200" b="1" dirty="0"/>
              <a:t>Business is just like dating …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3200" b="1" dirty="0"/>
              <a:t>Dating is just like business.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448" y="3990304"/>
            <a:ext cx="3367352" cy="224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52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5981D-4775-D34C-B4D7-58E578687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85800"/>
            <a:ext cx="7543800" cy="685800"/>
          </a:xfrm>
        </p:spPr>
        <p:txBody>
          <a:bodyPr/>
          <a:lstStyle/>
          <a:p>
            <a:pPr algn="ctr"/>
            <a:r>
              <a:rPr lang="en-US" sz="3200" dirty="0"/>
              <a:t>Feedback from Oct. 18</a:t>
            </a:r>
            <a:br>
              <a:rPr lang="en-US" sz="3200" dirty="0"/>
            </a:br>
            <a:r>
              <a:rPr lang="en-US" sz="3200" dirty="0"/>
              <a:t>Marco </a:t>
            </a:r>
            <a:r>
              <a:rPr lang="en-US" sz="3200" dirty="0" err="1"/>
              <a:t>Werman</a:t>
            </a:r>
            <a:br>
              <a:rPr lang="en-US" sz="3200" dirty="0">
                <a:solidFill>
                  <a:srgbClr val="00B050"/>
                </a:solidFill>
              </a:rPr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5F4AF-67D7-6749-8454-F5517B295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676400"/>
            <a:ext cx="8382000" cy="5029200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>
                <a:solidFill>
                  <a:srgbClr val="00B050"/>
                </a:solidFill>
              </a:rPr>
              <a:t>“I loved learning about plastic clean-up in the ocean.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00B050"/>
                </a:solidFill>
              </a:rPr>
              <a:t> It was inspiring. I want to do my part to help the environment.”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FFC000"/>
                </a:solidFill>
              </a:rPr>
              <a:t>“Audacious!”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002060"/>
                </a:solidFill>
              </a:rPr>
              <a:t>”I’ve been to Togo, too.”</a:t>
            </a:r>
            <a:endParaRPr lang="en-US" b="1" i="1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b="1" i="1" dirty="0">
                <a:solidFill>
                  <a:srgbClr val="C00000"/>
                </a:solidFill>
              </a:rPr>
              <a:t>“Very effective, interesting.”</a:t>
            </a:r>
            <a:endParaRPr lang="en-US" b="1" i="1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b="1" i="1" dirty="0">
                <a:solidFill>
                  <a:srgbClr val="942092"/>
                </a:solidFill>
              </a:rPr>
              <a:t>“Marco tells stories, stories, stories.”</a:t>
            </a:r>
          </a:p>
          <a:p>
            <a:pPr marL="0" indent="0">
              <a:buNone/>
            </a:pPr>
            <a:r>
              <a:rPr lang="en-US" b="1" i="1" dirty="0"/>
              <a:t>“Marco has been everywhere. I want to travel, too.”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0070C0"/>
                </a:solidFill>
              </a:rPr>
              <a:t>“Peace Corps is a good career option.”</a:t>
            </a:r>
          </a:p>
          <a:p>
            <a:pPr marL="0" indent="0">
              <a:buNone/>
            </a:pPr>
            <a:endParaRPr lang="en-US" b="1" i="1" dirty="0">
              <a:solidFill>
                <a:srgbClr val="942092"/>
              </a:solidFill>
            </a:endParaRPr>
          </a:p>
          <a:p>
            <a:pPr marL="0" indent="0">
              <a:buNone/>
            </a:pPr>
            <a:endParaRPr lang="en-US" sz="1800" i="1" dirty="0">
              <a:solidFill>
                <a:srgbClr val="942092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942092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7C8CD2-268D-B043-B0A8-00DE3AE70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2743200"/>
            <a:ext cx="2175164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6460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463F9-EE00-BF49-AD6B-099889B09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81000"/>
            <a:ext cx="7543800" cy="1143000"/>
          </a:xfrm>
        </p:spPr>
        <p:txBody>
          <a:bodyPr/>
          <a:lstStyle/>
          <a:p>
            <a:pPr algn="ctr"/>
            <a:r>
              <a:rPr lang="en-US" sz="4000" dirty="0"/>
              <a:t>San Diego Business Journal</a:t>
            </a:r>
            <a:br>
              <a:rPr lang="en-US" sz="4000" dirty="0"/>
            </a:br>
            <a:r>
              <a:rPr lang="en-US" sz="4000" dirty="0"/>
              <a:t>Book of Lists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3CF5DBE-D59C-6D41-8194-3B7168465D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1981200"/>
            <a:ext cx="4876800" cy="3962400"/>
          </a:xfrm>
        </p:spPr>
      </p:pic>
    </p:spTree>
    <p:extLst>
      <p:ext uri="{BB962C8B-B14F-4D97-AF65-F5344CB8AC3E}">
        <p14:creationId xmlns:p14="http://schemas.microsoft.com/office/powerpoint/2010/main" val="2139324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3FDC5-5D48-3643-A49C-630B2A3C3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/>
              <a:t>How to Navigate Rotary Magazine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6E699-C455-D447-B112-A840CB8E7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757" y="1143000"/>
            <a:ext cx="7543800" cy="4800600"/>
          </a:xfrm>
        </p:spPr>
        <p:txBody>
          <a:bodyPr/>
          <a:lstStyle/>
          <a:p>
            <a:r>
              <a:rPr lang="en-US" dirty="0"/>
              <a:t>Look for by-line (reporter)</a:t>
            </a:r>
          </a:p>
          <a:p>
            <a:r>
              <a:rPr lang="en-US" dirty="0"/>
              <a:t>Credits p.4</a:t>
            </a:r>
          </a:p>
          <a:p>
            <a:pPr lvl="1"/>
            <a:r>
              <a:rPr lang="en-US" dirty="0"/>
              <a:t>Inquiries, professional staff</a:t>
            </a:r>
          </a:p>
          <a:p>
            <a:pPr lvl="1"/>
            <a:r>
              <a:rPr lang="en-US" dirty="0"/>
              <a:t>Marketing layout and photos</a:t>
            </a:r>
          </a:p>
          <a:p>
            <a:r>
              <a:rPr lang="en-US" i="1" dirty="0"/>
              <a:t>Rotary projects </a:t>
            </a:r>
            <a:r>
              <a:rPr lang="en-US" dirty="0"/>
              <a:t>around the Globe approx. p.16</a:t>
            </a:r>
          </a:p>
          <a:p>
            <a:r>
              <a:rPr lang="en-US" dirty="0"/>
              <a:t>Rotary Conversation</a:t>
            </a:r>
          </a:p>
          <a:p>
            <a:pPr lvl="1"/>
            <a:r>
              <a:rPr lang="en-US" dirty="0"/>
              <a:t>Substantive interview, always inspiring</a:t>
            </a:r>
          </a:p>
          <a:p>
            <a:pPr lvl="1"/>
            <a:endParaRPr lang="en-US" dirty="0"/>
          </a:p>
          <a:p>
            <a:pPr marL="0" indent="0" algn="ctr">
              <a:buNone/>
            </a:pPr>
            <a:r>
              <a:rPr lang="en-US" sz="3600" b="1" dirty="0">
                <a:solidFill>
                  <a:srgbClr val="00B050"/>
                </a:solidFill>
              </a:rPr>
              <a:t>Download Rotary Club Locator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950F2B-7B68-B044-923A-CA9D86E82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272915"/>
            <a:ext cx="1838325" cy="17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01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4D423-9C46-7149-815E-A59AB5CE2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52400"/>
            <a:ext cx="7543800" cy="838200"/>
          </a:xfrm>
        </p:spPr>
        <p:txBody>
          <a:bodyPr/>
          <a:lstStyle/>
          <a:p>
            <a:pPr algn="ctr"/>
            <a:r>
              <a:rPr lang="en-US" sz="3200" dirty="0"/>
              <a:t>Tips on how to reach a prospect</a:t>
            </a:r>
            <a:br>
              <a:rPr lang="en-US" sz="3200" dirty="0"/>
            </a:br>
            <a:r>
              <a:rPr lang="en-US" sz="3200" dirty="0"/>
              <a:t>in Wall Street Journal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43A2D-77CA-5447-8C2F-C383B8F6F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43000"/>
            <a:ext cx="7543800" cy="5334000"/>
          </a:xfrm>
        </p:spPr>
        <p:txBody>
          <a:bodyPr/>
          <a:lstStyle/>
          <a:p>
            <a:r>
              <a:rPr lang="en-US" dirty="0"/>
              <a:t>VM message or cold call</a:t>
            </a:r>
          </a:p>
          <a:p>
            <a:r>
              <a:rPr lang="en-US" dirty="0"/>
              <a:t>“Contact us” link. Subject line “Pass to ___”</a:t>
            </a:r>
          </a:p>
          <a:p>
            <a:pPr lvl="1"/>
            <a:r>
              <a:rPr lang="en-US" dirty="0"/>
              <a:t>Introduce self, (senior) at UC San Diego, taking a class in Social Entrepreneurship. Assigned a networking project. Our professor says (reporters) are very good networking contacts. Do you have a moment to talk? May a schedule a better time to call? </a:t>
            </a:r>
          </a:p>
          <a:p>
            <a:pPr lvl="1"/>
            <a:r>
              <a:rPr lang="en-US" dirty="0"/>
              <a:t>I’m (inspired) (interested) in your story published in the (date) edition of WSJ. I’d like more information about the (topic).</a:t>
            </a:r>
          </a:p>
          <a:p>
            <a:pPr lvl="1"/>
            <a:r>
              <a:rPr lang="en-US" dirty="0"/>
              <a:t>Then back-stop VM with an e-mail.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7EB910-7877-4840-9AD4-881D249C9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5486400"/>
            <a:ext cx="18288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0987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4D423-9C46-7149-815E-A59AB5CE2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/>
              <a:t>Tips on how to reach Rotary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43A2D-77CA-5447-8C2F-C383B8F6F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43000"/>
            <a:ext cx="7543800" cy="5105400"/>
          </a:xfrm>
        </p:spPr>
        <p:txBody>
          <a:bodyPr/>
          <a:lstStyle/>
          <a:p>
            <a:r>
              <a:rPr lang="en-US" dirty="0"/>
              <a:t>VM message or cold call</a:t>
            </a:r>
          </a:p>
          <a:p>
            <a:pPr lvl="1"/>
            <a:r>
              <a:rPr lang="en-US" dirty="0"/>
              <a:t>Introduce self, a senior BE major at UC San Diego, taking a class in Social Entrepreneurship. Assigned a networking project. Our professor says Rotarians are very good networking contacts. Do you have a moment to talk? May a schedule a better time to call?</a:t>
            </a:r>
          </a:p>
          <a:p>
            <a:pPr lvl="1"/>
            <a:r>
              <a:rPr lang="en-US" dirty="0"/>
              <a:t>I’m (inspired) (interested) in your project  ___reported in the (date) ___edition of Rotary Magazine. I’d like more information about the Peace Scholars program</a:t>
            </a:r>
          </a:p>
          <a:p>
            <a:pPr lvl="1"/>
            <a:r>
              <a:rPr lang="en-US" dirty="0"/>
              <a:t>Backstop with e-mail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BBEDC7-24DD-9F4C-8609-855D21FC6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000" y="378502"/>
            <a:ext cx="1116419" cy="109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4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D2821-083F-4B4A-BCFE-1BD107335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27036"/>
            <a:ext cx="7543800" cy="563563"/>
          </a:xfrm>
        </p:spPr>
        <p:txBody>
          <a:bodyPr/>
          <a:lstStyle/>
          <a:p>
            <a:pPr algn="ctr"/>
            <a:r>
              <a:rPr lang="en-US" sz="3600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5DB09-3C4D-6A4F-9EFE-A9692BB5A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Team up by same magazine cover</a:t>
            </a:r>
          </a:p>
          <a:p>
            <a:r>
              <a:rPr lang="en-US" dirty="0"/>
              <a:t>Discuss an article that interests you</a:t>
            </a:r>
          </a:p>
          <a:p>
            <a:r>
              <a:rPr lang="en-US" dirty="0"/>
              <a:t>“Pitch” your favorite</a:t>
            </a:r>
          </a:p>
          <a:p>
            <a:r>
              <a:rPr lang="en-US" dirty="0"/>
              <a:t>When you reach consensus, return to seat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811E74-813C-B04B-9A1C-E161259A32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3962400"/>
            <a:ext cx="3276600" cy="216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674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37A6E-2822-F34C-A22D-32AAFAAB0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7543800" cy="381000"/>
          </a:xfrm>
        </p:spPr>
        <p:txBody>
          <a:bodyPr/>
          <a:lstStyle/>
          <a:p>
            <a:pPr algn="ctr"/>
            <a:r>
              <a:rPr lang="en-US" sz="4000" dirty="0"/>
              <a:t>Fred Grier</a:t>
            </a:r>
            <a:br>
              <a:rPr lang="en-US" sz="3200" dirty="0"/>
            </a:br>
            <a:r>
              <a:rPr lang="en-US" sz="3200" dirty="0"/>
              <a:t>MGT167 Alum F18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557C80-278F-4448-82F6-69245DAB4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793" y="1219200"/>
            <a:ext cx="4344214" cy="5334000"/>
          </a:xfrm>
        </p:spPr>
      </p:pic>
    </p:spTree>
    <p:extLst>
      <p:ext uri="{BB962C8B-B14F-4D97-AF65-F5344CB8AC3E}">
        <p14:creationId xmlns:p14="http://schemas.microsoft.com/office/powerpoint/2010/main" val="41756765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86940-A176-F545-AAFE-991231837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7543800" cy="2362200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Take-aways</a:t>
            </a:r>
            <a:br>
              <a:rPr lang="en-US" sz="3200" dirty="0">
                <a:solidFill>
                  <a:srgbClr val="FF0000"/>
                </a:solidFill>
              </a:rPr>
            </a:br>
            <a:br>
              <a:rPr lang="en-US" dirty="0"/>
            </a:br>
            <a:r>
              <a:rPr lang="en-US" dirty="0"/>
              <a:t>Get out of your comfort zone, get on your feet</a:t>
            </a:r>
            <a:br>
              <a:rPr lang="en-US" dirty="0"/>
            </a:br>
            <a:r>
              <a:rPr lang="en-US" dirty="0"/>
              <a:t>Be ready for opportunities and say, “Yes!”</a:t>
            </a:r>
            <a:br>
              <a:rPr lang="en-US" dirty="0"/>
            </a:br>
            <a:r>
              <a:rPr lang="en-US" dirty="0"/>
              <a:t>Follow-through, write notes, stay in touch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33568BF-FD30-2848-BB81-F97CA61187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819401"/>
            <a:ext cx="3429000" cy="3556000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454718D-F08A-EF4D-9B67-7EF64A4A983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802731"/>
            <a:ext cx="2286000" cy="3572669"/>
          </a:xfrm>
        </p:spPr>
      </p:pic>
    </p:spTree>
    <p:extLst>
      <p:ext uri="{BB962C8B-B14F-4D97-AF65-F5344CB8AC3E}">
        <p14:creationId xmlns:p14="http://schemas.microsoft.com/office/powerpoint/2010/main" val="3581908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76400" y="0"/>
            <a:ext cx="6934200" cy="16002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dirty="0">
                <a:solidFill>
                  <a:srgbClr val="0066CC"/>
                </a:solidFill>
                <a:latin typeface="+mj-lt"/>
                <a:cs typeface="Calibri" charset="0"/>
              </a:rPr>
              <a:t>Next class, </a:t>
            </a:r>
            <a:br>
              <a:rPr lang="en-US" dirty="0">
                <a:solidFill>
                  <a:srgbClr val="0066CC"/>
                </a:solidFill>
                <a:latin typeface="+mj-lt"/>
                <a:cs typeface="Calibri" charset="0"/>
              </a:rPr>
            </a:br>
            <a:r>
              <a:rPr lang="en-US" dirty="0">
                <a:solidFill>
                  <a:srgbClr val="0066CC"/>
                </a:solidFill>
                <a:latin typeface="+mj-lt"/>
                <a:cs typeface="Calibri" charset="0"/>
              </a:rPr>
              <a:t>Monday, Oct. 23</a:t>
            </a:r>
            <a:br>
              <a:rPr lang="en-US" dirty="0">
                <a:latin typeface="+mj-lt"/>
                <a:cs typeface="Calibri" charset="0"/>
              </a:rPr>
            </a:br>
            <a:endParaRPr lang="en-US" b="0" dirty="0">
              <a:latin typeface="+mj-lt"/>
              <a:cs typeface="Calibri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8200" y="1143000"/>
            <a:ext cx="8305800" cy="5029200"/>
          </a:xfrm>
        </p:spPr>
        <p:txBody>
          <a:bodyPr/>
          <a:lstStyle/>
          <a:p>
            <a:pPr algn="ctr" eaLnBrk="1" hangingPunct="1">
              <a:defRPr/>
            </a:pPr>
            <a:endParaRPr lang="en-US" sz="2400" b="1" dirty="0">
              <a:solidFill>
                <a:srgbClr val="FF93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lang="en-US" sz="3200" b="1" dirty="0">
                <a:solidFill>
                  <a:srgbClr val="FF9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Passion Pitch Round 1 (2)</a:t>
            </a:r>
          </a:p>
          <a:p>
            <a:pPr algn="ctr" eaLnBrk="1" hangingPunct="1">
              <a:defRPr/>
            </a:pPr>
            <a:r>
              <a:rPr lang="en-US" sz="6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ESG</a:t>
            </a:r>
          </a:p>
          <a:p>
            <a:pPr marL="457200" indent="-457200" algn="ctr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Readings posted in Canvas</a:t>
            </a:r>
          </a:p>
          <a:p>
            <a:pPr marL="457200" indent="-457200" algn="ctr"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Guest Speaker</a:t>
            </a:r>
            <a:b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Jonathan </a:t>
            </a:r>
            <a:r>
              <a:rPr lang="en-US" sz="3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Hanwit</a:t>
            </a:r>
            <a:endParaRPr lang="en-US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lang="en-US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CEO+CO-Founder </a:t>
            </a:r>
          </a:p>
          <a:p>
            <a:pPr algn="ctr" eaLnBrk="1" hangingPunct="1">
              <a:defRPr/>
            </a:pPr>
            <a:r>
              <a:rPr lang="en-US" sz="36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thinkParallax</a:t>
            </a:r>
            <a:endParaRPr lang="en-US" sz="36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AB42A0-9CB8-AC4F-A902-1C2887E95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4038600"/>
            <a:ext cx="1600200" cy="2057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7DDCB4-BB6D-9A47-A331-A150925B44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31351"/>
            <a:ext cx="1981200" cy="116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6714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D9467-53A2-D749-B046-2DF5D1375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/>
              <a:t>Drawing for Girl Scout Cookies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1F5A47-7C42-7648-8D7C-F988AC4FED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447800"/>
            <a:ext cx="6096000" cy="4267200"/>
          </a:xfrm>
        </p:spPr>
      </p:pic>
    </p:spTree>
    <p:extLst>
      <p:ext uri="{BB962C8B-B14F-4D97-AF65-F5344CB8AC3E}">
        <p14:creationId xmlns:p14="http://schemas.microsoft.com/office/powerpoint/2010/main" val="28158062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651EF-C3E3-ED48-8854-5BDB7ED92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400"/>
            <a:ext cx="7543800" cy="1143000"/>
          </a:xfrm>
        </p:spPr>
        <p:txBody>
          <a:bodyPr/>
          <a:lstStyle/>
          <a:p>
            <a:pPr algn="ctr"/>
            <a:r>
              <a:rPr lang="en-US" sz="4000" dirty="0"/>
              <a:t>Passion Pitches</a:t>
            </a:r>
            <a:br>
              <a:rPr lang="en-US" sz="3600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3AE903B-C765-EA44-BCA7-110470732A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186046"/>
            <a:ext cx="2705100" cy="2328862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01AE25C-D827-4F41-AC4F-4371E07E99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696" y="1186046"/>
            <a:ext cx="2734896" cy="2328863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192A88-E86D-BB45-8AE2-13FF3B6C6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733799"/>
            <a:ext cx="5469792" cy="241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035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1375526">
            <a:off x="1165792" y="387109"/>
            <a:ext cx="7333966" cy="1301350"/>
          </a:xfrm>
        </p:spPr>
        <p:txBody>
          <a:bodyPr/>
          <a:lstStyle/>
          <a:p>
            <a:pPr algn="ctr"/>
            <a:r>
              <a:rPr lang="en-US" sz="5400" dirty="0"/>
              <a:t>Class Administration</a:t>
            </a:r>
            <a:br>
              <a:rPr lang="en-US" sz="5400" dirty="0"/>
            </a:br>
            <a:r>
              <a:rPr lang="en-US" sz="3200" dirty="0">
                <a:solidFill>
                  <a:srgbClr val="00B0F0"/>
                </a:solidFill>
              </a:rPr>
              <a:t>pick up your copy of…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905000"/>
            <a:ext cx="7543800" cy="4297363"/>
          </a:xfrm>
        </p:spPr>
        <p:txBody>
          <a:bodyPr/>
          <a:lstStyle/>
          <a:p>
            <a:endParaRPr lang="en-US" b="1" i="1" dirty="0">
              <a:solidFill>
                <a:schemeClr val="accent2"/>
              </a:solidFill>
            </a:endParaRPr>
          </a:p>
          <a:p>
            <a:r>
              <a:rPr lang="en-US" b="1" i="1" dirty="0">
                <a:solidFill>
                  <a:srgbClr val="00B050"/>
                </a:solidFill>
              </a:rPr>
              <a:t>San Diego Business Journal Book of Lists</a:t>
            </a:r>
          </a:p>
          <a:p>
            <a:endParaRPr lang="en-US" b="1" i="1" dirty="0">
              <a:solidFill>
                <a:schemeClr val="accent2"/>
              </a:solidFill>
            </a:endParaRPr>
          </a:p>
          <a:p>
            <a:r>
              <a:rPr lang="en-US" b="1" i="1" dirty="0">
                <a:solidFill>
                  <a:schemeClr val="accent2"/>
                </a:solidFill>
              </a:rPr>
              <a:t>Rotary</a:t>
            </a:r>
            <a:r>
              <a:rPr lang="en-US" b="1" dirty="0"/>
              <a:t> magazines or </a:t>
            </a:r>
            <a:r>
              <a:rPr lang="en-US" b="1" dirty="0" err="1"/>
              <a:t>rotary.org</a:t>
            </a:r>
            <a:endParaRPr lang="en-US" b="1" dirty="0"/>
          </a:p>
          <a:p>
            <a:pPr lvl="1"/>
            <a:r>
              <a:rPr lang="en-US" b="1" dirty="0"/>
              <a:t>Browse through your copy</a:t>
            </a:r>
          </a:p>
          <a:p>
            <a:pPr lvl="1"/>
            <a:r>
              <a:rPr lang="en-US" b="1" dirty="0"/>
              <a:t>Who or what interests you?</a:t>
            </a:r>
          </a:p>
          <a:p>
            <a:endParaRPr lang="en-US" sz="2800" b="1" dirty="0"/>
          </a:p>
          <a:p>
            <a:endParaRPr lang="en-US" b="1" dirty="0"/>
          </a:p>
          <a:p>
            <a:pPr lvl="1"/>
            <a:endParaRPr lang="en-US" sz="32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E79E0C-FB93-0E4A-B825-D9FB41C94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3863181"/>
            <a:ext cx="2104869" cy="1947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58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B54EC-607D-F84D-B6B1-91403B643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52400"/>
            <a:ext cx="7543800" cy="838200"/>
          </a:xfrm>
        </p:spPr>
        <p:txBody>
          <a:bodyPr/>
          <a:lstStyle/>
          <a:p>
            <a:pPr algn="ctr"/>
            <a:r>
              <a:rPr lang="en-US" dirty="0"/>
              <a:t>Class Participation: Guest speakers formal Q-A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0813C-2F78-E44B-B908-B033B974E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990600"/>
            <a:ext cx="7543800" cy="5135563"/>
          </a:xfrm>
        </p:spPr>
        <p:txBody>
          <a:bodyPr/>
          <a:lstStyle/>
          <a:p>
            <a:r>
              <a:rPr lang="en-US" b="1" dirty="0"/>
              <a:t>Wendy </a:t>
            </a:r>
            <a:r>
              <a:rPr lang="en-US" b="1" dirty="0" err="1"/>
              <a:t>Urushima</a:t>
            </a:r>
            <a:r>
              <a:rPr lang="en-US" b="1" dirty="0"/>
              <a:t>-Conn </a:t>
            </a:r>
          </a:p>
          <a:p>
            <a:pPr lvl="1"/>
            <a:r>
              <a:rPr lang="en-US" dirty="0">
                <a:solidFill>
                  <a:srgbClr val="7030A0"/>
                </a:solidFill>
              </a:rPr>
              <a:t>Kent, Sarah, Kevin, Camden, Erik, </a:t>
            </a:r>
            <a:r>
              <a:rPr lang="en-US" dirty="0" err="1">
                <a:solidFill>
                  <a:srgbClr val="7030A0"/>
                </a:solidFill>
              </a:rPr>
              <a:t>Shiu</a:t>
            </a:r>
            <a:r>
              <a:rPr lang="en-US" dirty="0">
                <a:solidFill>
                  <a:srgbClr val="7030A0"/>
                </a:solidFill>
              </a:rPr>
              <a:t>?</a:t>
            </a:r>
          </a:p>
          <a:p>
            <a:r>
              <a:rPr lang="en-US" b="1" dirty="0"/>
              <a:t>Marco </a:t>
            </a:r>
            <a:r>
              <a:rPr lang="en-US" b="1" dirty="0" err="1"/>
              <a:t>Werman</a:t>
            </a:r>
            <a:endParaRPr lang="en-US" b="1" dirty="0"/>
          </a:p>
          <a:p>
            <a:pPr lvl="1"/>
            <a:r>
              <a:rPr lang="en-US" dirty="0">
                <a:solidFill>
                  <a:srgbClr val="7030A0"/>
                </a:solidFill>
              </a:rPr>
              <a:t>Nam, Sarah, Filippo, Erik, </a:t>
            </a:r>
            <a:r>
              <a:rPr lang="en-US" dirty="0" err="1">
                <a:solidFill>
                  <a:srgbClr val="7030A0"/>
                </a:solidFill>
              </a:rPr>
              <a:t>Luay</a:t>
            </a:r>
            <a:r>
              <a:rPr lang="en-US" dirty="0">
                <a:solidFill>
                  <a:srgbClr val="7030A0"/>
                </a:solidFill>
              </a:rPr>
              <a:t>, Philip</a:t>
            </a:r>
          </a:p>
          <a:p>
            <a:r>
              <a:rPr lang="en-US" dirty="0"/>
              <a:t>Next guest speaker, Jonathan </a:t>
            </a:r>
            <a:r>
              <a:rPr lang="en-US" dirty="0" err="1"/>
              <a:t>Hanwit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Challenging ESG (clippings from WSJ)</a:t>
            </a:r>
          </a:p>
          <a:p>
            <a:pPr lvl="2"/>
            <a:r>
              <a:rPr lang="en-US" dirty="0"/>
              <a:t>Formulate your question ahead of time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 algn="r">
              <a:buNone/>
            </a:pPr>
            <a:r>
              <a:rPr lang="en-US" sz="2400" dirty="0"/>
              <a:t>Well facilitated Q-A and agile speaker </a:t>
            </a:r>
          </a:p>
          <a:p>
            <a:pPr marL="914400" lvl="2" indent="0" algn="r">
              <a:buNone/>
            </a:pPr>
            <a:r>
              <a:rPr lang="en-US" sz="2400" dirty="0"/>
              <a:t>can take 12-15 questions.  </a:t>
            </a:r>
          </a:p>
          <a:p>
            <a:pPr marL="914400" lvl="2" indent="0" algn="r">
              <a:buNone/>
            </a:pPr>
            <a:r>
              <a:rPr lang="en-US" sz="3600" b="1" dirty="0">
                <a:solidFill>
                  <a:srgbClr val="FF0000"/>
                </a:solidFill>
              </a:rPr>
              <a:t>Get your CP points!</a:t>
            </a:r>
          </a:p>
          <a:p>
            <a:pPr lvl="2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2F6F8B-B62A-2E4F-A6EF-C13538A57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678362"/>
            <a:ext cx="2209800" cy="172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20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305FC-FA92-3A4F-865F-40D770891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Review for 1</a:t>
            </a:r>
            <a:r>
              <a:rPr lang="en-US" baseline="30000" dirty="0"/>
              <a:t>st</a:t>
            </a:r>
            <a:r>
              <a:rPr lang="en-US" dirty="0"/>
              <a:t> Progress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05F4-853B-0C40-8BFD-240D6CC5E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Open for 24-hrs.</a:t>
            </a:r>
          </a:p>
          <a:p>
            <a:pPr lvl="1"/>
            <a:r>
              <a:rPr lang="en-US" b="1" dirty="0"/>
              <a:t>Sunday, 22 Oct. 11 am – Monday, 23 Oct 11am</a:t>
            </a:r>
          </a:p>
          <a:p>
            <a:r>
              <a:rPr lang="en-US" b="1" dirty="0"/>
              <a:t>10% of final grade </a:t>
            </a:r>
            <a:endParaRPr lang="en-US" dirty="0"/>
          </a:p>
          <a:p>
            <a:r>
              <a:rPr lang="en-US" dirty="0"/>
              <a:t>2</a:t>
            </a:r>
            <a:r>
              <a:rPr lang="en-US" b="1" dirty="0"/>
              <a:t>0 minutes timed</a:t>
            </a:r>
            <a:endParaRPr lang="en-US" dirty="0"/>
          </a:p>
          <a:p>
            <a:r>
              <a:rPr lang="en-US" b="1" dirty="0"/>
              <a:t>25 questions </a:t>
            </a:r>
            <a:endParaRPr lang="en-US" dirty="0"/>
          </a:p>
          <a:p>
            <a:r>
              <a:rPr lang="en-US" b="1" dirty="0"/>
              <a:t>8  cross match, 10 True-False, 7 Multiple choice</a:t>
            </a:r>
            <a:endParaRPr lang="en-US" dirty="0"/>
          </a:p>
          <a:p>
            <a:r>
              <a:rPr lang="en-US" b="1" dirty="0"/>
              <a:t>Open book, open source.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2BEA7-0C74-764B-8948-DD30D24BF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4889790"/>
            <a:ext cx="2971800" cy="138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287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305FC-FA92-3A4F-865F-40D770891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Review for 1</a:t>
            </a:r>
            <a:r>
              <a:rPr lang="en-US" baseline="30000" dirty="0"/>
              <a:t>st</a:t>
            </a:r>
            <a:r>
              <a:rPr lang="en-US" dirty="0"/>
              <a:t> Progress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05F4-853B-0C40-8BFD-240D6CC5E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    Topic				# of questions</a:t>
            </a:r>
          </a:p>
          <a:p>
            <a:r>
              <a:rPr lang="en-US" sz="2000" b="1" dirty="0"/>
              <a:t>Getting Beyond Better (cross match)		8</a:t>
            </a:r>
          </a:p>
          <a:p>
            <a:r>
              <a:rPr lang="en-US" sz="2000" b="1" dirty="0"/>
              <a:t>501 (c)(3) 					5</a:t>
            </a:r>
          </a:p>
          <a:p>
            <a:r>
              <a:rPr lang="en-US" sz="2000" b="1" dirty="0"/>
              <a:t>Case for Definition (first reading)		4</a:t>
            </a:r>
          </a:p>
          <a:p>
            <a:r>
              <a:rPr lang="en-US" sz="2000" b="1" dirty="0"/>
              <a:t>WSJ (ESG)					2</a:t>
            </a:r>
          </a:p>
          <a:p>
            <a:r>
              <a:rPr lang="en-US" sz="2000" b="1" dirty="0"/>
              <a:t>Assignments 10-4 and 10-9</a:t>
            </a:r>
          </a:p>
          <a:p>
            <a:pPr lvl="1"/>
            <a:r>
              <a:rPr lang="en-US" sz="1800" b="1" dirty="0"/>
              <a:t>Chart Table Differences, CPA’s guide		2</a:t>
            </a:r>
          </a:p>
          <a:p>
            <a:r>
              <a:rPr lang="en-US" sz="2000" b="1" dirty="0"/>
              <a:t>Videos</a:t>
            </a:r>
            <a:r>
              <a:rPr lang="en-US" sz="2000" dirty="0"/>
              <a:t>					</a:t>
            </a:r>
            <a:r>
              <a:rPr lang="en-US" sz="2000" b="1" dirty="0"/>
              <a:t>2</a:t>
            </a:r>
          </a:p>
          <a:p>
            <a:pPr marL="0" indent="0">
              <a:buNone/>
            </a:pPr>
            <a:endParaRPr lang="en-US" sz="2000" dirty="0"/>
          </a:p>
          <a:p>
            <a:pPr marL="0" indent="0" algn="r">
              <a:buNone/>
            </a:pPr>
            <a:r>
              <a:rPr lang="en-US" sz="2000" dirty="0"/>
              <a:t>You are accountable for all assignment in syllabus.</a:t>
            </a:r>
          </a:p>
          <a:p>
            <a:pPr marL="0" indent="0" algn="r">
              <a:buNone/>
            </a:pPr>
            <a:r>
              <a:rPr lang="en-US" sz="2000" dirty="0"/>
              <a:t>Hints: </a:t>
            </a:r>
            <a:r>
              <a:rPr lang="en-US" sz="2000" i="1" dirty="0">
                <a:solidFill>
                  <a:srgbClr val="00B050"/>
                </a:solidFill>
              </a:rPr>
              <a:t>“Athena is your friend.”  </a:t>
            </a:r>
          </a:p>
          <a:p>
            <a:pPr marL="0" indent="0" algn="r">
              <a:buNone/>
            </a:pPr>
            <a:r>
              <a:rPr lang="en-US" sz="2000" dirty="0">
                <a:solidFill>
                  <a:srgbClr val="FF0000"/>
                </a:solidFill>
              </a:rPr>
              <a:t>Red</a:t>
            </a:r>
            <a:r>
              <a:rPr lang="en-US" sz="2000" dirty="0"/>
              <a:t> highlight in daily modules.</a:t>
            </a:r>
          </a:p>
          <a:p>
            <a:pPr marL="0" indent="0">
              <a:buNone/>
            </a:pPr>
            <a:r>
              <a:rPr lang="en-US" sz="2000" dirty="0"/>
              <a:t>		</a:t>
            </a:r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B3C37F-2294-AC46-82B9-F67120FC2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4495800"/>
            <a:ext cx="1447800" cy="202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158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879" y="609600"/>
            <a:ext cx="7543800" cy="609600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rgbClr val="0066CC"/>
                </a:solidFill>
                <a:latin typeface="+mn-lt"/>
              </a:rPr>
              <a:t>Networking Skills</a:t>
            </a:r>
            <a:br>
              <a:rPr lang="en-US" sz="4400" dirty="0">
                <a:solidFill>
                  <a:srgbClr val="0066CC"/>
                </a:solidFill>
                <a:latin typeface="+mn-lt"/>
              </a:rPr>
            </a:br>
            <a:endParaRPr lang="en-US" sz="4400" dirty="0">
              <a:solidFill>
                <a:srgbClr val="0066CC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8879" y="1371600"/>
            <a:ext cx="7822721" cy="4983163"/>
          </a:xfrm>
        </p:spPr>
        <p:txBody>
          <a:bodyPr/>
          <a:lstStyle/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i="1" dirty="0">
                <a:latin typeface="+mn-lt"/>
              </a:rPr>
              <a:t>Six Degrees of Separation</a:t>
            </a:r>
          </a:p>
          <a:p>
            <a:pPr marL="60325" indent="0" eaLnBrk="1" hangingPunct="1">
              <a:spcAft>
                <a:spcPts val="0"/>
              </a:spcAft>
              <a:buNone/>
              <a:defRPr/>
            </a:pPr>
            <a:r>
              <a:rPr lang="en-US" b="1" dirty="0">
                <a:latin typeface="+mn-lt"/>
              </a:rPr>
              <a:t>“A friend of a friend can be made to connect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>
                <a:latin typeface="+mn-lt"/>
              </a:rPr>
              <a:t>  any two people in a maximum of six steps.”</a:t>
            </a:r>
          </a:p>
          <a:p>
            <a:pPr marL="60325" indent="0" defTabSz="2855913" eaLnBrk="1" hangingPunct="1">
              <a:spcAft>
                <a:spcPts val="600"/>
              </a:spcAft>
              <a:buNone/>
              <a:defRPr/>
            </a:pPr>
            <a:r>
              <a:rPr lang="en-US" b="1" dirty="0">
                <a:latin typeface="+mn-lt"/>
              </a:rPr>
              <a:t>	</a:t>
            </a:r>
            <a:r>
              <a:rPr lang="en-US" b="1" dirty="0"/>
              <a:t> – </a:t>
            </a:r>
            <a:r>
              <a:rPr lang="en-US" b="1" dirty="0" err="1">
                <a:latin typeface="+mn-lt"/>
              </a:rPr>
              <a:t>Frigyes</a:t>
            </a:r>
            <a:r>
              <a:rPr lang="en-US" b="1" dirty="0">
                <a:latin typeface="+mn-lt"/>
              </a:rPr>
              <a:t> </a:t>
            </a:r>
            <a:r>
              <a:rPr lang="en-US" b="1" dirty="0" err="1">
                <a:latin typeface="+mn-lt"/>
              </a:rPr>
              <a:t>Karinthy</a:t>
            </a:r>
            <a:r>
              <a:rPr lang="en-US" b="1" dirty="0">
                <a:latin typeface="+mn-lt"/>
              </a:rPr>
              <a:t> (1929)</a:t>
            </a:r>
          </a:p>
          <a:p>
            <a:pPr marL="60325" indent="0" defTabSz="2855913" eaLnBrk="1" hangingPunct="1">
              <a:spcAft>
                <a:spcPts val="1800"/>
              </a:spcAft>
              <a:buNone/>
              <a:defRPr/>
            </a:pPr>
            <a:r>
              <a:rPr lang="en-US" b="1" dirty="0">
                <a:latin typeface="+mn-lt"/>
              </a:rPr>
              <a:t>	</a:t>
            </a:r>
            <a:r>
              <a:rPr lang="en-US" b="1" dirty="0"/>
              <a:t> – </a:t>
            </a:r>
            <a:r>
              <a:rPr lang="en-US" b="1" dirty="0">
                <a:latin typeface="+mn-lt"/>
              </a:rPr>
              <a:t>John </a:t>
            </a:r>
            <a:r>
              <a:rPr lang="en-US" b="1" dirty="0" err="1">
                <a:latin typeface="+mn-lt"/>
              </a:rPr>
              <a:t>Guare</a:t>
            </a:r>
            <a:r>
              <a:rPr lang="en-US" b="1" dirty="0">
                <a:latin typeface="+mn-lt"/>
              </a:rPr>
              <a:t> (1990)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4469212"/>
            <a:ext cx="2590800" cy="203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913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879" y="304800"/>
            <a:ext cx="7543800" cy="914400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rgbClr val="0066CC"/>
                </a:solidFill>
                <a:latin typeface="+mn-lt"/>
              </a:rPr>
              <a:t>Networking skills</a:t>
            </a:r>
            <a:br>
              <a:rPr lang="en-US" sz="4400" dirty="0">
                <a:solidFill>
                  <a:srgbClr val="0066CC"/>
                </a:solidFill>
                <a:latin typeface="+mn-lt"/>
              </a:rPr>
            </a:br>
            <a:endParaRPr lang="en-US" sz="4400" dirty="0">
              <a:solidFill>
                <a:srgbClr val="0066CC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838201"/>
            <a:ext cx="7620000" cy="5486400"/>
          </a:xfrm>
        </p:spPr>
        <p:txBody>
          <a:bodyPr/>
          <a:lstStyle/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>
                <a:solidFill>
                  <a:srgbClr val="F1250F"/>
                </a:solidFill>
                <a:latin typeface="+mn-lt"/>
              </a:rPr>
              <a:t>Hierarchy of communication</a:t>
            </a:r>
          </a:p>
          <a:p>
            <a:pPr marL="574675" indent="-514350" eaLnBrk="1" hangingPunct="1">
              <a:spcAft>
                <a:spcPts val="1800"/>
              </a:spcAft>
              <a:buFont typeface="+mj-lt"/>
              <a:buAutoNum type="arabicPeriod"/>
              <a:defRPr/>
            </a:pPr>
            <a:r>
              <a:rPr lang="en-US" sz="2400" b="1" dirty="0">
                <a:latin typeface="+mn-lt"/>
              </a:rPr>
              <a:t>Pillow talk</a:t>
            </a:r>
          </a:p>
          <a:p>
            <a:pPr marL="517525" indent="-457200" eaLnBrk="1" hangingPunct="1">
              <a:spcAft>
                <a:spcPts val="1800"/>
              </a:spcAft>
              <a:buFont typeface="+mj-lt"/>
              <a:buAutoNum type="arabicPeriod"/>
              <a:defRPr/>
            </a:pPr>
            <a:r>
              <a:rPr lang="en-US" sz="2400" b="1" dirty="0">
                <a:latin typeface="+mn-lt"/>
              </a:rPr>
              <a:t>Eyeball to eyeball</a:t>
            </a:r>
          </a:p>
          <a:p>
            <a:pPr marL="517525" indent="-457200" eaLnBrk="1" hangingPunct="1">
              <a:spcAft>
                <a:spcPts val="1800"/>
              </a:spcAft>
              <a:buFont typeface="+mj-lt"/>
              <a:buAutoNum type="arabicPeriod"/>
              <a:defRPr/>
            </a:pPr>
            <a:r>
              <a:rPr lang="en-US" sz="2000" b="1" dirty="0">
                <a:latin typeface="+mn-lt"/>
              </a:rPr>
              <a:t>Skype, FaceTime, WeChat, other 2-D social media</a:t>
            </a:r>
            <a:endParaRPr lang="en-US" sz="2000" b="1" u="sng" dirty="0">
              <a:latin typeface="+mn-lt"/>
            </a:endParaRPr>
          </a:p>
          <a:p>
            <a:pPr marL="517525" indent="-457200" eaLnBrk="1" hangingPunct="1">
              <a:spcAft>
                <a:spcPts val="1800"/>
              </a:spcAft>
              <a:buFont typeface="+mj-lt"/>
              <a:buAutoNum type="arabicPeriod"/>
              <a:defRPr/>
            </a:pPr>
            <a:r>
              <a:rPr lang="en-US" sz="2400" b="1" dirty="0">
                <a:latin typeface="+mn-lt"/>
              </a:rPr>
              <a:t>Telephone conversation or voice mail</a:t>
            </a:r>
          </a:p>
          <a:p>
            <a:pPr marL="517525" indent="-457200" eaLnBrk="1" hangingPunct="1">
              <a:spcAft>
                <a:spcPts val="1800"/>
              </a:spcAft>
              <a:buFont typeface="+mj-lt"/>
              <a:buAutoNum type="arabicPeriod"/>
              <a:defRPr/>
            </a:pPr>
            <a:r>
              <a:rPr lang="en-US" sz="2400" b="1" dirty="0">
                <a:latin typeface="+mn-lt"/>
              </a:rPr>
              <a:t>Facebook, WhatsApp, YouTube, </a:t>
            </a:r>
            <a:r>
              <a:rPr lang="en-US" sz="2400" b="1" dirty="0" err="1">
                <a:latin typeface="+mn-lt"/>
              </a:rPr>
              <a:t>Tiktok</a:t>
            </a:r>
            <a:r>
              <a:rPr lang="en-US" sz="2400" b="1" dirty="0">
                <a:latin typeface="+mn-lt"/>
              </a:rPr>
              <a:t>, Instagram, LinkedIn, other visual</a:t>
            </a:r>
          </a:p>
          <a:p>
            <a:pPr marL="517525" indent="-457200" eaLnBrk="1" hangingPunct="1">
              <a:spcAft>
                <a:spcPts val="1800"/>
              </a:spcAft>
              <a:buFont typeface="+mj-lt"/>
              <a:buAutoNum type="arabicPeriod"/>
              <a:defRPr/>
            </a:pPr>
            <a:r>
              <a:rPr lang="en-US" sz="2400" b="1" dirty="0">
                <a:latin typeface="+mn-lt"/>
              </a:rPr>
              <a:t>Text, e-mail, twitter, other </a:t>
            </a:r>
          </a:p>
          <a:p>
            <a:pPr marL="60325" indent="0" algn="ctr" eaLnBrk="1" hangingPunct="1">
              <a:spcAft>
                <a:spcPts val="1800"/>
              </a:spcAft>
              <a:buNone/>
              <a:defRPr/>
            </a:pPr>
            <a:r>
              <a:rPr lang="en-US" sz="2400" b="1" i="1" dirty="0">
                <a:solidFill>
                  <a:srgbClr val="C00000"/>
                </a:solidFill>
                <a:latin typeface="+mn-lt"/>
              </a:rPr>
              <a:t>It changes every day. Best to use every sensory tool possible.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028701"/>
            <a:ext cx="1857137" cy="144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443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533400"/>
            <a:ext cx="7543800" cy="609600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rgbClr val="0066CC"/>
                </a:solidFill>
                <a:latin typeface="+mn-lt"/>
              </a:rPr>
              <a:t>Networking skills</a:t>
            </a:r>
            <a:br>
              <a:rPr lang="en-US" sz="4400" dirty="0">
                <a:solidFill>
                  <a:srgbClr val="0066CC"/>
                </a:solidFill>
                <a:latin typeface="+mn-lt"/>
              </a:rPr>
            </a:br>
            <a:endParaRPr lang="en-US" sz="4400" dirty="0">
              <a:solidFill>
                <a:srgbClr val="0066CC"/>
              </a:solidFill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24000" y="1143000"/>
            <a:ext cx="7315200" cy="5586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2800" b="1" dirty="0">
                <a:solidFill>
                  <a:srgbClr val="00B050"/>
                </a:solidFill>
              </a:rPr>
              <a:t>Yesterday… 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endParaRPr lang="en-US" sz="2800" b="1" dirty="0"/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4400" b="1" dirty="0"/>
              <a:t>Rolodex!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endParaRPr lang="en-US" sz="2800" b="1" dirty="0"/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/>
              <a:t>Business cards, calling cards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/>
              <a:t>Membership rosters, company social roster, Christmas card lists, “The Little Black Book”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b="1" dirty="0"/>
              <a:t>3-martini lunches</a:t>
            </a:r>
          </a:p>
          <a:p>
            <a:pPr marL="60325" indent="0" eaLnBrk="1" hangingPunct="1">
              <a:spcAft>
                <a:spcPts val="1800"/>
              </a:spcAft>
              <a:buNone/>
              <a:defRPr/>
            </a:pPr>
            <a:r>
              <a:rPr lang="en-US" sz="2800" b="1" dirty="0">
                <a:solidFill>
                  <a:srgbClr val="C00000"/>
                </a:solidFill>
              </a:rPr>
              <a:t>Today…!!!!????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929089"/>
            <a:ext cx="41148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834449"/>
      </p:ext>
    </p:extLst>
  </p:cSld>
  <p:clrMapOvr>
    <a:masterClrMapping/>
  </p:clrMapOvr>
</p:sld>
</file>

<file path=ppt/theme/theme1.xml><?xml version="1.0" encoding="utf-8"?>
<a:theme xmlns:a="http://schemas.openxmlformats.org/drawingml/2006/main" name="General Presentation-building-side">
  <a:themeElements>
    <a:clrScheme name="Otterson_powerpoi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tterson_powerpo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tterson_powerpo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3D0D3045D2FF4FB51A5B63DF3AAA65" ma:contentTypeVersion="3" ma:contentTypeDescription="Create a new document." ma:contentTypeScope="" ma:versionID="6841a04a395bc456f6e306e967f3d95c">
  <xsd:schema xmlns:xsd="http://www.w3.org/2001/XMLSchema" xmlns:p="http://schemas.microsoft.com/office/2006/metadata/properties" xmlns:ns1="http://schemas.microsoft.com/sharepoint/v3" xmlns:ns2="8dfc9360-30d7-44fa-9454-8814658167eb" targetNamespace="http://schemas.microsoft.com/office/2006/metadata/properties" ma:root="true" ma:fieldsID="9af39eaed083fb799ebbfefa202d23f3" ns1:_="" ns2:_="">
    <xsd:import namespace="http://schemas.microsoft.com/sharepoint/v3"/>
    <xsd:import namespace="8dfc9360-30d7-44fa-9454-8814658167eb"/>
    <xsd:element name="properties">
      <xsd:complexType>
        <xsd:sequence>
          <xsd:element name="documentManagement">
            <xsd:complexType>
              <xsd:all>
                <xsd:element ref="ns2:Document_x0020_Audience" minOccurs="0"/>
                <xsd:element ref="ns2:Kind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6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7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dms="http://schemas.microsoft.com/office/2006/documentManagement/types" targetNamespace="8dfc9360-30d7-44fa-9454-8814658167eb" elementFormDefault="qualified">
    <xsd:import namespace="http://schemas.microsoft.com/office/2006/documentManagement/types"/>
    <xsd:element name="Document_x0020_Audience" ma:index="2" nillable="true" ma:displayName="Document Audience" ma:default="Frequently Used" ma:internalName="Document_x0020_Audienc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Frequently Used"/>
                    <xsd:enumeration value="Faculty Assistant"/>
                    <xsd:enumeration value="Alumni"/>
                    <xsd:enumeration value="Students"/>
                  </xsd:restriction>
                </xsd:simpleType>
              </xsd:element>
            </xsd:sequence>
          </xsd:extension>
        </xsd:complexContent>
      </xsd:complexType>
    </xsd:element>
    <xsd:element name="Kind" ma:index="3" nillable="true" ma:displayName="Kind" ma:default="CDs" ma:format="Dropdown" ma:internalName="Kind">
      <xsd:simpleType>
        <xsd:union memberTypes="dms:Text">
          <xsd:simpleType>
            <xsd:restriction base="dms:Choice">
              <xsd:enumeration value="CDs"/>
              <xsd:enumeration value="Course Materials"/>
              <xsd:enumeration value="Forms"/>
              <xsd:enumeration value="Guidelines"/>
              <xsd:enumeration value="Insert Files"/>
              <xsd:enumeration value="Mailing Labels"/>
              <xsd:enumeration value="Maps"/>
              <xsd:enumeration value="Marketing Materials"/>
              <xsd:enumeration value="Name Badges"/>
              <xsd:enumeration value="PowerPoint"/>
              <xsd:enumeration value="Signage"/>
              <xsd:enumeration value="Stationery"/>
              <xsd:enumeration value="Web"/>
            </xsd:restriction>
          </xsd:simpleType>
        </xsd:un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 ma:readOnly="tru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LongProperties xmlns="http://schemas.microsoft.com/office/2006/metadata/longProperties"/>
</file>

<file path=customXml/item4.xml><?xml version="1.0" encoding="utf-8"?>
<p:properties xmlns:p="http://schemas.microsoft.com/office/2006/metadata/properties" xmlns:xsi="http://www.w3.org/2001/XMLSchema-instance">
  <documentManagement>
    <Kind xmlns="8dfc9360-30d7-44fa-9454-8814658167eb">Course Materials</Kind>
    <Document_x0020_Audience xmlns="8dfc9360-30d7-44fa-9454-8814658167eb"/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C11867CF-15CD-4A8E-9B76-7943E78E43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056A18-FDE8-4B63-AE74-C7463994AC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dfc9360-30d7-44fa-9454-8814658167eb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7AF5EBA2-B4B7-41E0-9B6A-EF41C3DE360E}">
  <ds:schemaRefs>
    <ds:schemaRef ds:uri="http://schemas.microsoft.com/office/2006/metadata/longProperties"/>
  </ds:schemaRefs>
</ds:datastoreItem>
</file>

<file path=customXml/itemProps4.xml><?xml version="1.0" encoding="utf-8"?>
<ds:datastoreItem xmlns:ds="http://schemas.openxmlformats.org/officeDocument/2006/customXml" ds:itemID="{069410F0-41F1-42B4-BB9F-D8918C5FCEB4}">
  <ds:schemaRefs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8dfc9360-30d7-44fa-9454-8814658167eb"/>
    <ds:schemaRef ds:uri="http://schemas.microsoft.com/sharepoint/v3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General Presentation-building-side</Template>
  <TotalTime>8015</TotalTime>
  <Words>1299</Words>
  <Application>Microsoft Macintosh PowerPoint</Application>
  <PresentationFormat>On-screen Show (4:3)</PresentationFormat>
  <Paragraphs>216</Paragraphs>
  <Slides>29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ＭＳ Ｐゴシック</vt:lpstr>
      <vt:lpstr>Arial</vt:lpstr>
      <vt:lpstr>Calibri</vt:lpstr>
      <vt:lpstr>Omnes_GirlScouts ExtraLight</vt:lpstr>
      <vt:lpstr>General Presentation-building-side</vt:lpstr>
      <vt:lpstr>The Rady School of Management </vt:lpstr>
      <vt:lpstr>Feedback from Oct. 18 Marco Werman </vt:lpstr>
      <vt:lpstr>Class Administration pick up your copy of…</vt:lpstr>
      <vt:lpstr>Class Participation: Guest speakers formal Q-A </vt:lpstr>
      <vt:lpstr>Review for 1st Progress Exam</vt:lpstr>
      <vt:lpstr>Review for 1st Progress Exam</vt:lpstr>
      <vt:lpstr>Networking Skills </vt:lpstr>
      <vt:lpstr>Networking skills </vt:lpstr>
      <vt:lpstr>Networking skills </vt:lpstr>
      <vt:lpstr>Networking skills </vt:lpstr>
      <vt:lpstr>Networking skills </vt:lpstr>
      <vt:lpstr>Networking exercise Class essay due Wednesday, 22 Nov.</vt:lpstr>
      <vt:lpstr>Networking exercise Class essay due Wednesday, 22 Nov</vt:lpstr>
      <vt:lpstr>Term Paper grades (previous classes)</vt:lpstr>
      <vt:lpstr>Networking … the cold call </vt:lpstr>
      <vt:lpstr>Steps in a successful  cold call</vt:lpstr>
      <vt:lpstr>Networking … the cold call </vt:lpstr>
      <vt:lpstr>Networking … the cold call </vt:lpstr>
      <vt:lpstr>Steps in a successful  cold call</vt:lpstr>
      <vt:lpstr>San Diego Business Journal Book of Lists</vt:lpstr>
      <vt:lpstr>How to Navigate Rotary Magazine</vt:lpstr>
      <vt:lpstr>Tips on how to reach a prospect in Wall Street Journal</vt:lpstr>
      <vt:lpstr>Tips on how to reach Rotary</vt:lpstr>
      <vt:lpstr>Activity</vt:lpstr>
      <vt:lpstr>Fred Grier MGT167 Alum F18 </vt:lpstr>
      <vt:lpstr>Take-aways  Get out of your comfort zone, get on your feet Be ready for opportunities and say, “Yes!” Follow-through, write notes, stay in touch </vt:lpstr>
      <vt:lpstr>Next class,  Monday, Oct. 23 </vt:lpstr>
      <vt:lpstr>Drawing for Girl Scout Cookies</vt:lpstr>
      <vt:lpstr>Passion Pitches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Undergraduate Programs</dc:title>
  <dc:creator>gazarabadi</dc:creator>
  <cp:lastModifiedBy>Microsoft Office User</cp:lastModifiedBy>
  <cp:revision>323</cp:revision>
  <cp:lastPrinted>2016-04-25T04:13:14Z</cp:lastPrinted>
  <dcterms:created xsi:type="dcterms:W3CDTF">2011-10-17T21:09:11Z</dcterms:created>
  <dcterms:modified xsi:type="dcterms:W3CDTF">2023-10-17T22:31:58Z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</Properties>
</file>

<file path=docProps/thumbnail.jpeg>
</file>